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7" r:id="rId4"/>
    <p:sldId id="288" r:id="rId5"/>
    <p:sldId id="289" r:id="rId6"/>
    <p:sldId id="290" r:id="rId7"/>
    <p:sldId id="291" r:id="rId8"/>
    <p:sldId id="331" r:id="rId9"/>
    <p:sldId id="332" r:id="rId10"/>
    <p:sldId id="333" r:id="rId11"/>
    <p:sldId id="334" r:id="rId12"/>
    <p:sldId id="292" r:id="rId13"/>
    <p:sldId id="293" r:id="rId14"/>
    <p:sldId id="294" r:id="rId15"/>
    <p:sldId id="295" r:id="rId16"/>
    <p:sldId id="296" r:id="rId17"/>
    <p:sldId id="297" r:id="rId18"/>
    <p:sldId id="330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6"/>
  </p:normalViewPr>
  <p:slideViewPr>
    <p:cSldViewPr>
      <p:cViewPr varScale="1">
        <p:scale>
          <a:sx n="81" d="100"/>
          <a:sy n="81" d="100"/>
        </p:scale>
        <p:origin x="216" y="5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3"/>
            <a:ext cx="499872" cy="4998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1490" y="338835"/>
            <a:ext cx="733488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7" cy="460858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2631" y="3739896"/>
            <a:ext cx="1036320" cy="8662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72255"/>
            <a:ext cx="1911095" cy="103633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706623"/>
            <a:ext cx="1039368" cy="86867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3272" y="2898648"/>
            <a:ext cx="868679" cy="67665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600" y="0"/>
            <a:ext cx="2054352" cy="10302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1490" y="338835"/>
            <a:ext cx="1036066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664" y="1055217"/>
            <a:ext cx="7786370" cy="1869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8434" y="6540772"/>
            <a:ext cx="3074035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72512" y="6540772"/>
            <a:ext cx="228600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eamap.env.duke.edu/" TargetMode="External"/><Relationship Id="rId2" Type="http://schemas.openxmlformats.org/officeDocument/2006/relationships/hyperlink" Target="https://apps-st.fisheries.noaa.gov/dismap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aturalist.org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www.movebank.org/cms/movebank-mai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www.wildlifeinsights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ebird.org/hom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www.eddmaps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mberjean.mccullum@nasa.gov" TargetMode="External"/><Relationship Id="rId7" Type="http://schemas.openxmlformats.org/officeDocument/2006/relationships/hyperlink" Target="https://twitter.com/NASAARSET" TargetMode="External"/><Relationship Id="rId2" Type="http://schemas.openxmlformats.org/officeDocument/2006/relationships/hyperlink" Target="mailto:juan.l.torresperez@nasa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liedsciences.nasa.gov/what-we-do/capacity-building/arset" TargetMode="External"/><Relationship Id="rId5" Type="http://schemas.openxmlformats.org/officeDocument/2006/relationships/hyperlink" Target="https://appliedsciences.nasa.gov/join-mission/training/english/arset-species-distribution-modeling-remote-sensing" TargetMode="External"/><Relationship Id="rId4" Type="http://schemas.openxmlformats.org/officeDocument/2006/relationships/hyperlink" Target="mailto:bengtsson@baeri.or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1574954115000977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13685126_A_Global_Model_of_Predicted_Peregrine_Falcon_Falco_peregrinus_Distribution_with_Open_Source_GIS_Code_and_104_Open_Access_Layers_for_use_by_the_global_public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gbif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esjournals.onlinelibrary.wiley.com/doi/10.1111/j.2041-210X.2011.00172.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www.gbif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gbif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eamap.env.duke.ed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7" cy="4606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04" y="4943855"/>
            <a:ext cx="1578864" cy="15788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6862" y="366267"/>
            <a:ext cx="26650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!"#$%&amp;"'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)*+%&amp;",#$-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"&amp;/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10" dirty="0">
                <a:solidFill>
                  <a:srgbClr val="FFFFFF"/>
                </a:solidFill>
                <a:latin typeface="Arial"/>
                <a:cs typeface="Arial"/>
              </a:rPr>
              <a:t>01"-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)/2$&amp;$.#+"#$%&amp;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712720"/>
            <a:ext cx="1895856" cy="18958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8728" y="3572255"/>
            <a:ext cx="1030224" cy="103633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787128" y="0"/>
            <a:ext cx="2402205" cy="1889760"/>
            <a:chOff x="9787128" y="0"/>
            <a:chExt cx="2402205" cy="188976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7128" y="0"/>
              <a:ext cx="2401824" cy="1889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8456" y="137160"/>
              <a:ext cx="813816" cy="6522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01757" y="5819140"/>
            <a:ext cx="521779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entury Gothic"/>
                <a:cs typeface="Century Gothic"/>
              </a:rPr>
              <a:t>Amber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McCullum,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Juan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Torres-</a:t>
            </a:r>
            <a:r>
              <a:rPr sz="1600" dirty="0">
                <a:latin typeface="Century Gothic"/>
                <a:cs typeface="Century Gothic"/>
              </a:rPr>
              <a:t>Perez,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Zach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Bengtsson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entury Gothic"/>
                <a:cs typeface="Century Gothic"/>
              </a:rPr>
              <a:t>Aug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12,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spc="-20" dirty="0">
                <a:latin typeface="Century Gothic"/>
                <a:cs typeface="Century Gothic"/>
              </a:rPr>
              <a:t>2021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8903" y="4916423"/>
            <a:ext cx="90093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latin typeface="Century Gothic"/>
                <a:cs typeface="Century Gothic"/>
              </a:rPr>
              <a:t>Species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Distribution</a:t>
            </a:r>
            <a:r>
              <a:rPr sz="2900" spc="-95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Modeling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with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Remote</a:t>
            </a:r>
            <a:r>
              <a:rPr sz="2900" spc="-85" dirty="0">
                <a:latin typeface="Century Gothic"/>
                <a:cs typeface="Century Gothic"/>
              </a:rPr>
              <a:t> </a:t>
            </a:r>
            <a:r>
              <a:rPr sz="2900" spc="-10" dirty="0">
                <a:latin typeface="Century Gothic"/>
                <a:cs typeface="Century Gothic"/>
              </a:rPr>
              <a:t>Sensing</a:t>
            </a:r>
            <a:endParaRPr sz="2900">
              <a:latin typeface="Century Gothic"/>
              <a:cs typeface="Century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41266-0525-0039-418E-CE735B290B21}"/>
              </a:ext>
            </a:extLst>
          </p:cNvPr>
          <p:cNvSpPr txBox="1"/>
          <p:nvPr/>
        </p:nvSpPr>
        <p:spPr>
          <a:xfrm>
            <a:off x="3050628" y="2413338"/>
            <a:ext cx="610125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ITCOocean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hack2week content includes slides from NASA ARSET. Slides without the NASA logos were prepared by Eli Holmes (NOAA) and those with the NASA logos are from ARSET.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490" y="338835"/>
            <a:ext cx="103606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NOAA </a:t>
            </a:r>
            <a:r>
              <a:rPr lang="en-US" dirty="0" err="1"/>
              <a:t>Dismap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939" y="1218138"/>
            <a:ext cx="4144310" cy="44217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100"/>
              </a:spcBef>
            </a:pPr>
            <a:r>
              <a:rPr lang="en-US" sz="20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https://apps-st.fisheries.noaa.gov/dismap</a:t>
            </a:r>
            <a:r>
              <a:rPr lang="en-US" sz="20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/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400" dirty="0">
              <a:latin typeface="Century Gothic"/>
              <a:cs typeface="Century Gothic"/>
            </a:endParaRPr>
          </a:p>
          <a:p>
            <a:pPr marL="380365" marR="5080" indent="-368300">
              <a:lnSpc>
                <a:spcPct val="100000"/>
              </a:lnSpc>
              <a:buFont typeface="Arial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For US waters but might be useful for comparative studies</a:t>
            </a:r>
          </a:p>
          <a:p>
            <a:pPr marL="380365" marR="5080" indent="-368300">
              <a:lnSpc>
                <a:spcPct val="100000"/>
              </a:lnSpc>
              <a:buFont typeface="Arial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Has mostly commercial fish species so quite different than what you will find on OBIS</a:t>
            </a:r>
          </a:p>
          <a:p>
            <a:pPr marL="380365" marR="5080" indent="-368300">
              <a:lnSpc>
                <a:spcPct val="100000"/>
              </a:lnSpc>
              <a:buFont typeface="Arial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Uses the US public commercial fish survey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55DBD-6FD9-A236-5A16-A9E757E7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92" y="1934209"/>
            <a:ext cx="6853021" cy="30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6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3200" y="5466588"/>
            <a:ext cx="7315199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>
                <a:highlight>
                  <a:srgbClr val="FFFF00"/>
                </a:highlight>
                <a:latin typeface="Century Gothic"/>
                <a:cs typeface="Century Gothic"/>
              </a:rPr>
              <a:t>Land </a:t>
            </a:r>
            <a:r>
              <a:rPr sz="3200" dirty="0">
                <a:highlight>
                  <a:srgbClr val="FFFF00"/>
                </a:highlight>
                <a:latin typeface="Century Gothic"/>
                <a:cs typeface="Century Gothic"/>
              </a:rPr>
              <a:t>Occurrence</a:t>
            </a:r>
            <a:r>
              <a:rPr sz="3200" spc="-130" dirty="0">
                <a:highlight>
                  <a:srgbClr val="FFFF00"/>
                </a:highlight>
                <a:latin typeface="Century Gothic"/>
                <a:cs typeface="Century Gothic"/>
              </a:rPr>
              <a:t> </a:t>
            </a:r>
            <a:r>
              <a:rPr sz="3200" spc="-20" dirty="0">
                <a:highlight>
                  <a:srgbClr val="FFFF00"/>
                </a:highlight>
                <a:latin typeface="Century Gothic"/>
                <a:cs typeface="Century Gothic"/>
              </a:rPr>
              <a:t>Data</a:t>
            </a:r>
            <a:r>
              <a:rPr lang="en-US" sz="3200" spc="-20" dirty="0">
                <a:highlight>
                  <a:srgbClr val="FFFF00"/>
                </a:highlight>
                <a:latin typeface="Century Gothic"/>
                <a:cs typeface="Century Gothic"/>
              </a:rPr>
              <a:t> – for inspiration</a:t>
            </a:r>
            <a:endParaRPr sz="3200" dirty="0">
              <a:highlight>
                <a:srgbClr val="FFFF00"/>
              </a:highligh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642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iNaturalist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39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7695" y="2603542"/>
            <a:ext cx="7415727" cy="34871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8514" y="886459"/>
            <a:ext cx="10353040" cy="464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https://www.inaturalist.org</a:t>
            </a:r>
            <a:endParaRPr sz="2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>
              <a:latin typeface="Century Gothic"/>
              <a:cs typeface="Century Gothic"/>
            </a:endParaRPr>
          </a:p>
          <a:p>
            <a:pPr marL="380365" marR="5080" indent="-368300">
              <a:lnSpc>
                <a:spcPts val="2620"/>
              </a:lnSpc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Citizen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science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smartphone</a:t>
            </a:r>
            <a:r>
              <a:rPr sz="2200" spc="-6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application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recording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sharing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species information</a:t>
            </a:r>
            <a:endParaRPr sz="2200">
              <a:latin typeface="Century Gothic"/>
              <a:cs typeface="Century Gothic"/>
            </a:endParaRPr>
          </a:p>
          <a:p>
            <a:pPr marL="385445" marR="7894955" indent="-368300">
              <a:lnSpc>
                <a:spcPts val="2590"/>
              </a:lnSpc>
              <a:spcBef>
                <a:spcPts val="1550"/>
              </a:spcBef>
              <a:buFont typeface="Arial"/>
              <a:buChar char="•"/>
              <a:tabLst>
                <a:tab pos="385445" algn="l"/>
              </a:tabLst>
            </a:pPr>
            <a:r>
              <a:rPr sz="2200" dirty="0">
                <a:latin typeface="Century Gothic"/>
                <a:cs typeface="Century Gothic"/>
              </a:rPr>
              <a:t>Connect</a:t>
            </a:r>
            <a:r>
              <a:rPr sz="2200" spc="-60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with </a:t>
            </a:r>
            <a:r>
              <a:rPr sz="2200" dirty="0">
                <a:latin typeface="Century Gothic"/>
                <a:cs typeface="Century Gothic"/>
              </a:rPr>
              <a:t>other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observers</a:t>
            </a:r>
            <a:endParaRPr sz="2200">
              <a:latin typeface="Century Gothic"/>
              <a:cs typeface="Century Gothic"/>
            </a:endParaRPr>
          </a:p>
          <a:p>
            <a:pPr marL="385445" marR="7870825" indent="-368300">
              <a:lnSpc>
                <a:spcPct val="101800"/>
              </a:lnSpc>
              <a:spcBef>
                <a:spcPts val="645"/>
              </a:spcBef>
              <a:buFont typeface="Arial"/>
              <a:buChar char="•"/>
              <a:tabLst>
                <a:tab pos="385445" algn="l"/>
              </a:tabLst>
            </a:pPr>
            <a:r>
              <a:rPr sz="2200" dirty="0">
                <a:latin typeface="Century Gothic"/>
                <a:cs typeface="Century Gothic"/>
              </a:rPr>
              <a:t>Contribute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50" dirty="0">
                <a:latin typeface="Century Gothic"/>
                <a:cs typeface="Century Gothic"/>
              </a:rPr>
              <a:t>a </a:t>
            </a:r>
            <a:r>
              <a:rPr sz="2200" dirty="0">
                <a:latin typeface="Century Gothic"/>
                <a:cs typeface="Century Gothic"/>
              </a:rPr>
              <a:t>specific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spc="-280" dirty="0">
                <a:latin typeface="Century Gothic"/>
                <a:cs typeface="Century Gothic"/>
              </a:rPr>
              <a:t>project</a:t>
            </a:r>
            <a:endParaRPr sz="2200">
              <a:latin typeface="Century Gothic"/>
              <a:cs typeface="Century Gothic"/>
            </a:endParaRPr>
          </a:p>
          <a:p>
            <a:pPr marL="385445" marR="7774940" indent="-368300">
              <a:lnSpc>
                <a:spcPct val="101800"/>
              </a:lnSpc>
              <a:spcBef>
                <a:spcPts val="720"/>
              </a:spcBef>
              <a:buFont typeface="Arial"/>
              <a:buChar char="•"/>
              <a:tabLst>
                <a:tab pos="385445" algn="l"/>
              </a:tabLst>
            </a:pPr>
            <a:r>
              <a:rPr sz="2200" dirty="0">
                <a:latin typeface="Century Gothic"/>
                <a:cs typeface="Century Gothic"/>
              </a:rPr>
              <a:t>Hold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events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for </a:t>
            </a:r>
            <a:r>
              <a:rPr sz="2200" dirty="0">
                <a:latin typeface="Century Gothic"/>
                <a:cs typeface="Century Gothic"/>
              </a:rPr>
              <a:t>field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campaigns</a:t>
            </a:r>
            <a:endParaRPr sz="2200">
              <a:latin typeface="Century Gothic"/>
              <a:cs typeface="Century Gothic"/>
            </a:endParaRPr>
          </a:p>
          <a:p>
            <a:pPr marL="385445" marR="7816850" indent="-368300">
              <a:lnSpc>
                <a:spcPts val="2590"/>
              </a:lnSpc>
              <a:spcBef>
                <a:spcPts val="894"/>
              </a:spcBef>
              <a:buFont typeface="Arial"/>
              <a:buChar char="•"/>
              <a:tabLst>
                <a:tab pos="385445" algn="l"/>
              </a:tabLst>
            </a:pPr>
            <a:r>
              <a:rPr sz="2200" dirty="0">
                <a:latin typeface="Century Gothic"/>
                <a:cs typeface="Century Gothic"/>
              </a:rPr>
              <a:t>Share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20" dirty="0">
                <a:latin typeface="Century Gothic"/>
                <a:cs typeface="Century Gothic"/>
              </a:rPr>
              <a:t> with GBIF</a:t>
            </a:r>
            <a:endParaRPr sz="2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Movebank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40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944" y="862076"/>
            <a:ext cx="7632065" cy="427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https://www.movebank.org/cms/movebank-</a:t>
            </a:r>
            <a:r>
              <a:rPr sz="2400" u="heavy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main</a:t>
            </a:r>
            <a:endParaRPr sz="2400">
              <a:latin typeface="Century Gothic"/>
              <a:cs typeface="Century Gothic"/>
            </a:endParaRPr>
          </a:p>
          <a:p>
            <a:pPr marL="380365" marR="3052445" indent="-368300">
              <a:lnSpc>
                <a:spcPct val="99500"/>
              </a:lnSpc>
              <a:spcBef>
                <a:spcPts val="268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Online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platform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that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helps </a:t>
            </a:r>
            <a:r>
              <a:rPr sz="2200" dirty="0">
                <a:latin typeface="Century Gothic"/>
                <a:cs typeface="Century Gothic"/>
              </a:rPr>
              <a:t>researchers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wildlife </a:t>
            </a:r>
            <a:r>
              <a:rPr sz="2200" dirty="0">
                <a:latin typeface="Century Gothic"/>
                <a:cs typeface="Century Gothic"/>
              </a:rPr>
              <a:t>managers</a:t>
            </a:r>
            <a:r>
              <a:rPr sz="2200" spc="-7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worldwide</a:t>
            </a:r>
            <a:r>
              <a:rPr sz="2200" spc="-7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manage, </a:t>
            </a:r>
            <a:r>
              <a:rPr sz="2200" dirty="0">
                <a:latin typeface="Century Gothic"/>
                <a:cs typeface="Century Gothic"/>
              </a:rPr>
              <a:t>share,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analyze,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archive </a:t>
            </a:r>
            <a:r>
              <a:rPr sz="2200" dirty="0">
                <a:latin typeface="Century Gothic"/>
                <a:cs typeface="Century Gothic"/>
              </a:rPr>
              <a:t>animal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movement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data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45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Archive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animal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movement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36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Enable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collaborations</a:t>
            </a:r>
            <a:endParaRPr sz="2200">
              <a:latin typeface="Century Gothic"/>
              <a:cs typeface="Century Gothic"/>
            </a:endParaRPr>
          </a:p>
          <a:p>
            <a:pPr marL="837565" marR="3135630" indent="-368300">
              <a:lnSpc>
                <a:spcPct val="101800"/>
              </a:lnSpc>
              <a:spcBef>
                <a:spcPts val="31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Help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scientists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address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new </a:t>
            </a:r>
            <a:r>
              <a:rPr sz="2200" spc="-10" dirty="0">
                <a:latin typeface="Century Gothic"/>
                <a:cs typeface="Century Gothic"/>
              </a:rPr>
              <a:t>questions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36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Promote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open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access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096" y="1523409"/>
            <a:ext cx="5831255" cy="46650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Wildlife</a:t>
            </a:r>
            <a:r>
              <a:rPr spc="-80" dirty="0"/>
              <a:t> </a:t>
            </a:r>
            <a:r>
              <a:rPr spc="-10" dirty="0"/>
              <a:t>Insights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41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0185" y="859028"/>
            <a:ext cx="4683125" cy="525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https://www.wildlifeinsights.org</a:t>
            </a:r>
            <a:endParaRPr sz="2400">
              <a:latin typeface="Century Gothic"/>
              <a:cs typeface="Century Gothic"/>
            </a:endParaRPr>
          </a:p>
          <a:p>
            <a:pPr marL="380365" marR="853440" indent="-368300">
              <a:lnSpc>
                <a:spcPct val="98600"/>
              </a:lnSpc>
              <a:spcBef>
                <a:spcPts val="244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Collection,</a:t>
            </a:r>
            <a:r>
              <a:rPr sz="2200" spc="-9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dissemination,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analysis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camera </a:t>
            </a:r>
            <a:r>
              <a:rPr sz="2200" dirty="0">
                <a:latin typeface="Century Gothic"/>
                <a:cs typeface="Century Gothic"/>
              </a:rPr>
              <a:t>trap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globally</a:t>
            </a:r>
            <a:endParaRPr sz="2200">
              <a:latin typeface="Century Gothic"/>
              <a:cs typeface="Century Gothic"/>
            </a:endParaRPr>
          </a:p>
          <a:p>
            <a:pPr marL="380365" marR="535940" indent="-368300">
              <a:lnSpc>
                <a:spcPct val="99700"/>
              </a:lnSpc>
              <a:spcBef>
                <a:spcPts val="869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Combines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field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sensor </a:t>
            </a:r>
            <a:r>
              <a:rPr sz="2200" dirty="0">
                <a:latin typeface="Century Gothic"/>
                <a:cs typeface="Century Gothic"/>
              </a:rPr>
              <a:t>expertise,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cutting</a:t>
            </a:r>
            <a:r>
              <a:rPr sz="2200" spc="-60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edge </a:t>
            </a:r>
            <a:r>
              <a:rPr sz="2200" dirty="0">
                <a:latin typeface="Century Gothic"/>
                <a:cs typeface="Century Gothic"/>
              </a:rPr>
              <a:t>technology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advanced </a:t>
            </a:r>
            <a:r>
              <a:rPr sz="2200" dirty="0">
                <a:latin typeface="Century Gothic"/>
                <a:cs typeface="Century Gothic"/>
              </a:rPr>
              <a:t>analytics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enable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people </a:t>
            </a:r>
            <a:r>
              <a:rPr sz="2200" dirty="0">
                <a:latin typeface="Century Gothic"/>
                <a:cs typeface="Century Gothic"/>
              </a:rPr>
              <a:t>everywhere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share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wildlife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better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manage </a:t>
            </a:r>
            <a:r>
              <a:rPr sz="2200" dirty="0">
                <a:latin typeface="Century Gothic"/>
                <a:cs typeface="Century Gothic"/>
              </a:rPr>
              <a:t>wildlife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populations</a:t>
            </a:r>
            <a:endParaRPr sz="2200">
              <a:latin typeface="Century Gothic"/>
              <a:cs typeface="Century Gothic"/>
            </a:endParaRPr>
          </a:p>
          <a:p>
            <a:pPr marL="380365" marR="763270" indent="-368300">
              <a:lnSpc>
                <a:spcPct val="98600"/>
              </a:lnSpc>
              <a:spcBef>
                <a:spcPts val="90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Upload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images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10" dirty="0">
                <a:latin typeface="Century Gothic"/>
                <a:cs typeface="Century Gothic"/>
              </a:rPr>
              <a:t>website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identification </a:t>
            </a:r>
            <a:r>
              <a:rPr sz="2200" dirty="0">
                <a:latin typeface="Century Gothic"/>
                <a:cs typeface="Century Gothic"/>
              </a:rPr>
              <a:t>with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artificial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intelligence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2800" y="1579962"/>
            <a:ext cx="6885213" cy="40641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9814" y="853300"/>
            <a:ext cx="7256658" cy="56432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Map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Life</a:t>
            </a:r>
            <a:r>
              <a:rPr spc="-40" dirty="0"/>
              <a:t> </a:t>
            </a:r>
            <a:r>
              <a:rPr spc="-20" dirty="0"/>
              <a:t>(MOL)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42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8514" y="862076"/>
            <a:ext cx="3054985" cy="462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https://mol.org</a:t>
            </a:r>
            <a:endParaRPr sz="2400">
              <a:latin typeface="Century Gothic"/>
              <a:cs typeface="Century Gothic"/>
            </a:endParaRPr>
          </a:p>
          <a:p>
            <a:pPr marL="381000" marR="5080" indent="-368300">
              <a:lnSpc>
                <a:spcPct val="100000"/>
              </a:lnSpc>
              <a:spcBef>
                <a:spcPts val="2920"/>
              </a:spcBef>
              <a:buSzPct val="110000"/>
              <a:buFont typeface="Arial"/>
              <a:buChar char="•"/>
              <a:tabLst>
                <a:tab pos="381000" algn="l"/>
              </a:tabLst>
            </a:pPr>
            <a:r>
              <a:rPr sz="2000" dirty="0">
                <a:latin typeface="Century Gothic"/>
                <a:cs typeface="Century Gothic"/>
              </a:rPr>
              <a:t>Provides</a:t>
            </a:r>
            <a:r>
              <a:rPr sz="2000" spc="-8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species </a:t>
            </a:r>
            <a:r>
              <a:rPr sz="2000" dirty="0">
                <a:latin typeface="Century Gothic"/>
                <a:cs typeface="Century Gothic"/>
              </a:rPr>
              <a:t>range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information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species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lists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for </a:t>
            </a:r>
            <a:r>
              <a:rPr sz="2000" dirty="0">
                <a:latin typeface="Century Gothic"/>
                <a:cs typeface="Century Gothic"/>
              </a:rPr>
              <a:t>any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geographic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area</a:t>
            </a:r>
            <a:endParaRPr sz="2000">
              <a:latin typeface="Century Gothic"/>
              <a:cs typeface="Century Gothic"/>
            </a:endParaRPr>
          </a:p>
          <a:p>
            <a:pPr marL="381000" marR="94615" indent="-368300">
              <a:lnSpc>
                <a:spcPct val="100000"/>
              </a:lnSpc>
              <a:spcBef>
                <a:spcPts val="790"/>
              </a:spcBef>
              <a:buSzPct val="110000"/>
              <a:buFont typeface="Arial"/>
              <a:buChar char="•"/>
              <a:tabLst>
                <a:tab pos="381000" algn="l"/>
              </a:tabLst>
            </a:pPr>
            <a:r>
              <a:rPr sz="2000" dirty="0">
                <a:latin typeface="Century Gothic"/>
                <a:cs typeface="Century Gothic"/>
              </a:rPr>
              <a:t>Multiple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tools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for </a:t>
            </a:r>
            <a:r>
              <a:rPr sz="2000" dirty="0">
                <a:latin typeface="Century Gothic"/>
                <a:cs typeface="Century Gothic"/>
              </a:rPr>
              <a:t>exploring</a:t>
            </a:r>
            <a:r>
              <a:rPr sz="2000" spc="-8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species </a:t>
            </a:r>
            <a:r>
              <a:rPr sz="2000" dirty="0">
                <a:latin typeface="Century Gothic"/>
                <a:cs typeface="Century Gothic"/>
              </a:rPr>
              <a:t>habitat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trends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in </a:t>
            </a:r>
            <a:r>
              <a:rPr sz="2000" spc="-10" dirty="0">
                <a:latin typeface="Century Gothic"/>
                <a:cs typeface="Century Gothic"/>
              </a:rPr>
              <a:t>biodiversity</a:t>
            </a:r>
            <a:endParaRPr sz="2000">
              <a:latin typeface="Century Gothic"/>
              <a:cs typeface="Century Gothic"/>
            </a:endParaRPr>
          </a:p>
          <a:p>
            <a:pPr marL="381000" marR="24130" indent="-368300">
              <a:lnSpc>
                <a:spcPct val="100000"/>
              </a:lnSpc>
              <a:spcBef>
                <a:spcPts val="815"/>
              </a:spcBef>
              <a:buSzPct val="110000"/>
              <a:buFont typeface="Arial"/>
              <a:buChar char="•"/>
              <a:tabLst>
                <a:tab pos="381000" algn="l"/>
              </a:tabLst>
            </a:pPr>
            <a:r>
              <a:rPr sz="2000" dirty="0">
                <a:latin typeface="Century Gothic"/>
                <a:cs typeface="Century Gothic"/>
              </a:rPr>
              <a:t>Mobile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app</a:t>
            </a:r>
            <a:r>
              <a:rPr sz="2000" spc="-25" dirty="0">
                <a:latin typeface="Century Gothic"/>
                <a:cs typeface="Century Gothic"/>
              </a:rPr>
              <a:t> for </a:t>
            </a:r>
            <a:r>
              <a:rPr sz="2000" spc="-10" dirty="0">
                <a:latin typeface="Century Gothic"/>
                <a:cs typeface="Century Gothic"/>
              </a:rPr>
              <a:t>discovering, </a:t>
            </a:r>
            <a:r>
              <a:rPr sz="2000" dirty="0">
                <a:latin typeface="Century Gothic"/>
                <a:cs typeface="Century Gothic"/>
              </a:rPr>
              <a:t>identifying,</a:t>
            </a:r>
            <a:r>
              <a:rPr sz="2000" spc="-100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and </a:t>
            </a:r>
            <a:r>
              <a:rPr sz="2000" dirty="0">
                <a:latin typeface="Century Gothic"/>
                <a:cs typeface="Century Gothic"/>
              </a:rPr>
              <a:t>recording</a:t>
            </a:r>
            <a:r>
              <a:rPr sz="2000" spc="-8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biodiversity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eBird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43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944" y="916940"/>
            <a:ext cx="10694670" cy="277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https://ebird.org/home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245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Gather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share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bird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information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science,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conservation,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education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Mange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lists,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photos,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recordings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spc="-10" dirty="0">
                <a:latin typeface="Century Gothic"/>
                <a:cs typeface="Century Gothic"/>
              </a:rPr>
              <a:t>Real-</a:t>
            </a:r>
            <a:r>
              <a:rPr sz="2200" dirty="0">
                <a:latin typeface="Century Gothic"/>
                <a:cs typeface="Century Gothic"/>
              </a:rPr>
              <a:t>time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maps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distributions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alerts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100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million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bird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sightings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annually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77129"/>
            <a:ext cx="12192000" cy="29093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Early</a:t>
            </a:r>
            <a:r>
              <a:rPr spc="-70" dirty="0"/>
              <a:t> </a:t>
            </a:r>
            <a:r>
              <a:rPr dirty="0"/>
              <a:t>Detection</a:t>
            </a:r>
            <a:r>
              <a:rPr spc="-70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dirty="0"/>
              <a:t>Distribution</a:t>
            </a:r>
            <a:r>
              <a:rPr spc="-70" dirty="0"/>
              <a:t> </a:t>
            </a:r>
            <a:r>
              <a:rPr dirty="0"/>
              <a:t>Mapping</a:t>
            </a:r>
            <a:r>
              <a:rPr spc="-65" dirty="0"/>
              <a:t> </a:t>
            </a:r>
            <a:r>
              <a:rPr dirty="0"/>
              <a:t>System</a:t>
            </a:r>
            <a:r>
              <a:rPr spc="-60" dirty="0"/>
              <a:t> </a:t>
            </a:r>
            <a:r>
              <a:rPr spc="-10" dirty="0"/>
              <a:t>(EDDMaps)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44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515" y="904747"/>
            <a:ext cx="5875655" cy="349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https://www.eddmaps.org</a:t>
            </a:r>
            <a:endParaRPr sz="2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2400">
              <a:latin typeface="Century Gothic"/>
              <a:cs typeface="Century Gothic"/>
            </a:endParaRPr>
          </a:p>
          <a:p>
            <a:pPr marL="381000" marR="5080" indent="-368935">
              <a:lnSpc>
                <a:spcPts val="2620"/>
              </a:lnSpc>
              <a:buFont typeface="Arial"/>
              <a:buChar char="•"/>
              <a:tabLst>
                <a:tab pos="381000" algn="l"/>
              </a:tabLst>
            </a:pPr>
            <a:r>
              <a:rPr sz="2200" spc="-10" dirty="0">
                <a:latin typeface="Century Gothic"/>
                <a:cs typeface="Century Gothic"/>
              </a:rPr>
              <a:t>Web-</a:t>
            </a:r>
            <a:r>
              <a:rPr sz="2200" dirty="0">
                <a:latin typeface="Century Gothic"/>
                <a:cs typeface="Century Gothic"/>
              </a:rPr>
              <a:t>based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mapping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system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invasive 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pest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distribution</a:t>
            </a:r>
            <a:endParaRPr sz="2200">
              <a:latin typeface="Century Gothic"/>
              <a:cs typeface="Century Gothic"/>
            </a:endParaRPr>
          </a:p>
          <a:p>
            <a:pPr marL="381000" indent="-3683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US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Canada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455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Interactive</a:t>
            </a:r>
            <a:r>
              <a:rPr sz="2200" spc="-8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distribution</a:t>
            </a:r>
            <a:r>
              <a:rPr sz="2200" spc="-7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maps</a:t>
            </a:r>
            <a:endParaRPr sz="2200">
              <a:latin typeface="Century Gothic"/>
              <a:cs typeface="Century Gothic"/>
            </a:endParaRPr>
          </a:p>
          <a:p>
            <a:pPr marL="380365" marR="123189" indent="-368300">
              <a:lnSpc>
                <a:spcPct val="102800"/>
              </a:lnSpc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Aggregates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from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other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databases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volunteer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observations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All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freely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available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5570" y="1524803"/>
            <a:ext cx="4870664" cy="33818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ARSET </a:t>
            </a:r>
            <a:r>
              <a:rPr spc="-10" dirty="0"/>
              <a:t>Contacts</a:t>
            </a:r>
            <a:r>
              <a:rPr lang="en-US" spc="-10" dirty="0"/>
              <a:t> for this training content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</a:tabLst>
            </a:pPr>
            <a:r>
              <a:rPr spc="-10" dirty="0"/>
              <a:t>Trainers:</a:t>
            </a:r>
          </a:p>
          <a:p>
            <a:pPr marL="469265">
              <a:lnSpc>
                <a:spcPct val="100000"/>
              </a:lnSpc>
              <a:spcBef>
                <a:spcPts val="955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Juan</a:t>
            </a:r>
            <a:r>
              <a:rPr spc="-10" dirty="0">
                <a:solidFill>
                  <a:srgbClr val="0C0C0C"/>
                </a:solidFill>
              </a:rPr>
              <a:t> Torres-</a:t>
            </a:r>
            <a:r>
              <a:rPr dirty="0">
                <a:solidFill>
                  <a:srgbClr val="0C0C0C"/>
                </a:solidFill>
              </a:rPr>
              <a:t>Pérez: </a:t>
            </a:r>
            <a:r>
              <a:rPr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2"/>
              </a:rPr>
              <a:t>juan.l.torresperez@nasa.gov</a:t>
            </a:r>
          </a:p>
          <a:p>
            <a:pPr marL="469900">
              <a:lnSpc>
                <a:spcPct val="100000"/>
              </a:lnSpc>
              <a:spcBef>
                <a:spcPts val="965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Amber</a:t>
            </a:r>
            <a:r>
              <a:rPr spc="-45" dirty="0">
                <a:solidFill>
                  <a:srgbClr val="0C0C0C"/>
                </a:solidFill>
              </a:rPr>
              <a:t> </a:t>
            </a:r>
            <a:r>
              <a:rPr dirty="0">
                <a:solidFill>
                  <a:srgbClr val="0C0C0C"/>
                </a:solidFill>
              </a:rPr>
              <a:t>McCullum:</a:t>
            </a:r>
            <a:r>
              <a:rPr spc="-40" dirty="0">
                <a:solidFill>
                  <a:srgbClr val="0C0C0C"/>
                </a:solidFill>
              </a:rPr>
              <a:t> </a:t>
            </a:r>
            <a:r>
              <a:rPr u="sng" spc="-8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3"/>
              </a:rPr>
              <a:t>amberjean.mccullum@nasa.gov</a:t>
            </a:r>
          </a:p>
          <a:p>
            <a:pPr marL="469900">
              <a:lnSpc>
                <a:spcPct val="100000"/>
              </a:lnSpc>
              <a:spcBef>
                <a:spcPts val="1080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Zach</a:t>
            </a:r>
            <a:r>
              <a:rPr spc="-45" dirty="0">
                <a:solidFill>
                  <a:srgbClr val="0C0C0C"/>
                </a:solidFill>
              </a:rPr>
              <a:t> </a:t>
            </a:r>
            <a:r>
              <a:rPr dirty="0">
                <a:solidFill>
                  <a:srgbClr val="0C0C0C"/>
                </a:solidFill>
              </a:rPr>
              <a:t>Bengtsson:</a:t>
            </a:r>
            <a:r>
              <a:rPr spc="-40" dirty="0">
                <a:solidFill>
                  <a:srgbClr val="0C0C0C"/>
                </a:solidFill>
              </a:rPr>
              <a:t> </a:t>
            </a:r>
            <a:r>
              <a:rPr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4"/>
              </a:rPr>
              <a:t>bengtsson@baeri.org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5664" y="3417417"/>
            <a:ext cx="11139170" cy="21990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entury Gothic"/>
                <a:cs typeface="Century Gothic"/>
              </a:rPr>
              <a:t>Training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Webpage:</a:t>
            </a:r>
            <a:endParaRPr sz="2200">
              <a:latin typeface="Century Gothic"/>
              <a:cs typeface="Century Gothic"/>
            </a:endParaRPr>
          </a:p>
          <a:p>
            <a:pPr marL="812800" marR="5080" indent="-343535">
              <a:lnSpc>
                <a:spcPts val="2620"/>
              </a:lnSpc>
              <a:spcBef>
                <a:spcPts val="1060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  <a:hlinkClick r:id="rId5"/>
              </a:rPr>
              <a:t>"</a:t>
            </a:r>
            <a:r>
              <a:rPr sz="2200" dirty="0">
                <a:latin typeface="Arial"/>
                <a:cs typeface="Arial"/>
                <a:hlinkClick r:id="rId5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https://appliedsciences.nasa.gov/join-mission/training/english/arset-</a:t>
            </a:r>
            <a:r>
              <a:rPr sz="22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species-</a:t>
            </a:r>
            <a:r>
              <a:rPr sz="2200" spc="50" dirty="0">
                <a:solidFill>
                  <a:srgbClr val="136C9A"/>
                </a:solidFill>
                <a:latin typeface="Century Gothic"/>
                <a:cs typeface="Century Gothic"/>
                <a:hlinkClick r:id="rId5"/>
              </a:rPr>
              <a:t>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distribution-modeling-remote-sensing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0C0C0C"/>
                </a:solidFill>
                <a:latin typeface="Century Gothic"/>
                <a:cs typeface="Century Gothic"/>
              </a:rPr>
              <a:t>ARSET</a:t>
            </a:r>
            <a:r>
              <a:rPr sz="2200" spc="-35" dirty="0">
                <a:solidFill>
                  <a:srgbClr val="0C0C0C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rgbClr val="0C0C0C"/>
                </a:solidFill>
                <a:latin typeface="Century Gothic"/>
                <a:cs typeface="Century Gothic"/>
              </a:rPr>
              <a:t>Website: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  <a:hlinkClick r:id="rId6"/>
              </a:rPr>
              <a:t>"</a:t>
            </a:r>
            <a:r>
              <a:rPr sz="2200" dirty="0">
                <a:latin typeface="Arial"/>
                <a:cs typeface="Arial"/>
                <a:hlinkClick r:id="rId6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https://appliedsciences.nasa.gov/what-we-do/capacity-building/arset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2388" y="1521358"/>
            <a:ext cx="259334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25"/>
              </a:spcBef>
            </a:pPr>
            <a:r>
              <a:rPr sz="2200" dirty="0">
                <a:latin typeface="Century Gothic"/>
                <a:cs typeface="Century Gothic"/>
              </a:rPr>
              <a:t>Follow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us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Twitter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@NASAARSET</a:t>
            </a:r>
            <a:endParaRPr sz="2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67762" y="6541516"/>
            <a:ext cx="958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95" dirty="0">
                <a:latin typeface="Century Gothic"/>
                <a:cs typeface="Century Gothic"/>
              </a:rPr>
              <a:t>4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SDM </a:t>
            </a:r>
            <a:r>
              <a:rPr spc="-10" dirty="0"/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5216" y="889873"/>
            <a:ext cx="5029200" cy="573554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>
              <a:lnSpc>
                <a:spcPts val="2590"/>
              </a:lnSpc>
              <a:spcBef>
                <a:spcPts val="225"/>
              </a:spcBef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Week 1 – SDM overview</a:t>
            </a: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Species</a:t>
            </a:r>
            <a:r>
              <a:rPr sz="2200" spc="-65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Distribution</a:t>
            </a:r>
            <a:r>
              <a:rPr sz="2200" spc="-60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Models</a:t>
            </a:r>
            <a:r>
              <a:rPr sz="2200" spc="-65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(SDMs) </a:t>
            </a: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o</a:t>
            </a:r>
            <a:r>
              <a:rPr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verview</a:t>
            </a:r>
            <a:endParaRPr lang="en-US" sz="2200" spc="-10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Occurrence data – </a:t>
            </a:r>
            <a:r>
              <a:rPr lang="en-US" sz="2200" dirty="0" err="1">
                <a:latin typeface="Century Gothic"/>
                <a:cs typeface="Century Gothic"/>
              </a:rPr>
              <a:t>IndOBIS</a:t>
            </a:r>
            <a:r>
              <a:rPr lang="en-US" sz="2200" dirty="0">
                <a:latin typeface="Century Gothic"/>
                <a:cs typeface="Century Gothic"/>
              </a:rPr>
              <a:t> by Johnny </a:t>
            </a:r>
            <a:r>
              <a:rPr lang="en-US" sz="2200" dirty="0" err="1">
                <a:latin typeface="Century Gothic"/>
                <a:cs typeface="Century Gothic"/>
              </a:rPr>
              <a:t>Konjarla</a:t>
            </a:r>
            <a:endParaRPr lang="en-US" sz="2200" dirty="0">
              <a:latin typeface="Century Gothic"/>
              <a:cs typeface="Century Gothic"/>
            </a:endParaRP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SDM environment data overview</a:t>
            </a: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Application lecture by Ben Best</a:t>
            </a: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0365" algn="l"/>
              </a:tabLst>
            </a:pP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More occurrence data</a:t>
            </a:r>
            <a:endParaRPr lang="en-US" sz="2200" spc="-10" dirty="0">
              <a:latin typeface="Century Gothic"/>
              <a:cs typeface="Century Gothic"/>
            </a:endParaRP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endParaRPr lang="en-US" sz="2200" spc="-10" dirty="0">
              <a:latin typeface="Century Gothic"/>
              <a:cs typeface="Century Gothic"/>
            </a:endParaRPr>
          </a:p>
          <a:p>
            <a:pPr marL="12065" marR="5080">
              <a:lnSpc>
                <a:spcPts val="2590"/>
              </a:lnSpc>
              <a:spcBef>
                <a:spcPts val="225"/>
              </a:spcBef>
              <a:tabLst>
                <a:tab pos="380365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Week 2 – SDMs in R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Occurrence</a:t>
            </a:r>
            <a:r>
              <a:rPr lang="en-US" sz="2200" spc="-80" dirty="0">
                <a:latin typeface="Century Gothic"/>
                <a:cs typeface="Century Gothic"/>
              </a:rPr>
              <a:t> </a:t>
            </a:r>
            <a:r>
              <a:rPr lang="en-US" sz="2200" spc="-20" dirty="0">
                <a:latin typeface="Century Gothic"/>
                <a:cs typeface="Century Gothic"/>
              </a:rPr>
              <a:t>Data</a:t>
            </a:r>
            <a:endParaRPr lang="en-US"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Environmental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Variables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Methods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Models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Case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Study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Examples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Question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Answer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Session</a:t>
            </a:r>
            <a:endParaRPr sz="2200" dirty="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6000" y="576072"/>
            <a:ext cx="4874260" cy="5742940"/>
            <a:chOff x="6096000" y="576072"/>
            <a:chExt cx="4874260" cy="57429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7311" y="597383"/>
              <a:ext cx="2639592" cy="2630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0807" y="576072"/>
              <a:ext cx="2218944" cy="3096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3221736"/>
              <a:ext cx="2660904" cy="26609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0807" y="3666744"/>
              <a:ext cx="2218944" cy="26517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0" y="5876543"/>
              <a:ext cx="2660904" cy="44196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873358-1FB0-CD4E-69AD-8E278D02602A}"/>
              </a:ext>
            </a:extLst>
          </p:cNvPr>
          <p:cNvSpPr txBox="1"/>
          <p:nvPr/>
        </p:nvSpPr>
        <p:spPr>
          <a:xfrm>
            <a:off x="9144000" y="3666744"/>
            <a:ext cx="1646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ARSET image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2761" y="5466588"/>
            <a:ext cx="35452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entury Gothic"/>
                <a:cs typeface="Century Gothic"/>
              </a:rPr>
              <a:t>Occurrence</a:t>
            </a:r>
            <a:r>
              <a:rPr sz="3200" spc="-130" dirty="0">
                <a:latin typeface="Century Gothic"/>
                <a:cs typeface="Century Gothic"/>
              </a:rPr>
              <a:t> </a:t>
            </a:r>
            <a:r>
              <a:rPr sz="3200" spc="-20" dirty="0">
                <a:latin typeface="Century Gothic"/>
                <a:cs typeface="Century Gothic"/>
              </a:rPr>
              <a:t>Data</a:t>
            </a:r>
            <a:endParaRPr sz="3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Occurrence</a:t>
            </a:r>
            <a:r>
              <a:rPr spc="-80" dirty="0"/>
              <a:t> </a:t>
            </a:r>
            <a:r>
              <a:rPr spc="-20" dirty="0"/>
              <a:t>Data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35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69606" y="901970"/>
            <a:ext cx="6294755" cy="5316220"/>
            <a:chOff x="2869606" y="901970"/>
            <a:chExt cx="6294755" cy="5316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4004" y="994810"/>
              <a:ext cx="6120012" cy="52228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98181" y="930545"/>
              <a:ext cx="3136265" cy="2336800"/>
            </a:xfrm>
            <a:custGeom>
              <a:avLst/>
              <a:gdLst/>
              <a:ahLst/>
              <a:cxnLst/>
              <a:rect l="l" t="t" r="r" b="b"/>
              <a:pathLst>
                <a:path w="3136265" h="2336800">
                  <a:moveTo>
                    <a:pt x="0" y="2336800"/>
                  </a:moveTo>
                  <a:lnTo>
                    <a:pt x="3135820" y="2336800"/>
                  </a:lnTo>
                  <a:lnTo>
                    <a:pt x="3135820" y="0"/>
                  </a:lnTo>
                  <a:lnTo>
                    <a:pt x="0" y="0"/>
                  </a:lnTo>
                  <a:lnTo>
                    <a:pt x="0" y="233680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37092" y="6274308"/>
            <a:ext cx="166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3"/>
              </a:rPr>
              <a:t>!"#$%&amp;'()</a:t>
            </a:r>
            <a:r>
              <a:rPr sz="1400" u="sng" spc="7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sng" spc="-3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3"/>
              </a:rPr>
              <a:t>%*</a:t>
            </a:r>
            <a:r>
              <a:rPr sz="1400" u="sng" spc="7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3"/>
              </a:rPr>
              <a:t>",-</a:t>
            </a:r>
            <a:r>
              <a:rPr sz="1400" u="sng" spc="8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sng" spc="16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3"/>
              </a:rPr>
              <a:t>./01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Occurrence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36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386" y="957630"/>
            <a:ext cx="6035675" cy="88519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380365" algn="l"/>
              </a:tabLst>
            </a:pPr>
            <a:r>
              <a:rPr sz="2200" spc="-10" dirty="0">
                <a:latin typeface="Century Gothic"/>
                <a:cs typeface="Century Gothic"/>
              </a:rPr>
              <a:t>Ground-</a:t>
            </a:r>
            <a:r>
              <a:rPr sz="2200" dirty="0">
                <a:latin typeface="Century Gothic"/>
                <a:cs typeface="Century Gothic"/>
              </a:rPr>
              <a:t>based </a:t>
            </a:r>
            <a:r>
              <a:rPr sz="2200" spc="-10" dirty="0">
                <a:latin typeface="Century Gothic"/>
                <a:cs typeface="Century Gothic"/>
              </a:rPr>
              <a:t>observations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Presence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only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presence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absence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903" y="1943785"/>
            <a:ext cx="5306783" cy="37712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61522" y="3034284"/>
            <a:ext cx="863600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0"/>
              </a:lnSpc>
              <a:spcBef>
                <a:spcPts val="100"/>
              </a:spcBef>
            </a:pPr>
            <a:r>
              <a:rPr sz="1400" b="1" spc="190" dirty="0">
                <a:solidFill>
                  <a:srgbClr val="FFFFFF"/>
                </a:solidFill>
                <a:latin typeface="Arial"/>
                <a:cs typeface="Arial"/>
              </a:rPr>
              <a:t>!"#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30"/>
              </a:lnSpc>
            </a:pPr>
            <a:r>
              <a:rPr sz="1400" b="1" spc="65" dirty="0">
                <a:solidFill>
                  <a:srgbClr val="FFFFFF"/>
                </a:solidFill>
                <a:latin typeface="Arial"/>
                <a:cs typeface="Arial"/>
              </a:rPr>
              <a:t>%&amp;"#'()'*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0814" y="2936532"/>
            <a:ext cx="2380956" cy="17857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84646" y="5779516"/>
            <a:ext cx="49676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entury Gothic"/>
                <a:cs typeface="Century Gothic"/>
              </a:rPr>
              <a:t>Puma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presence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locations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in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the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San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Francisco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spc="-25" dirty="0">
                <a:latin typeface="Century Gothic"/>
                <a:cs typeface="Century Gothic"/>
              </a:rPr>
              <a:t>Bay </a:t>
            </a:r>
            <a:r>
              <a:rPr sz="1600" dirty="0">
                <a:latin typeface="Century Gothic"/>
                <a:cs typeface="Century Gothic"/>
              </a:rPr>
              <a:t>Area</a:t>
            </a:r>
            <a:r>
              <a:rPr sz="1600" spc="-3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from</a:t>
            </a:r>
            <a:r>
              <a:rPr sz="1600" spc="-30" dirty="0">
                <a:latin typeface="Century Gothic"/>
                <a:cs typeface="Century Gothic"/>
              </a:rPr>
              <a:t> </a:t>
            </a:r>
            <a:r>
              <a:rPr sz="16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GBIF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44773" y="1397656"/>
            <a:ext cx="4158289" cy="4039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750362" y="5779516"/>
            <a:ext cx="3750310" cy="754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600" dirty="0">
                <a:latin typeface="Century Gothic"/>
                <a:cs typeface="Century Gothic"/>
              </a:rPr>
              <a:t>Presence/Absence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map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for</a:t>
            </a:r>
            <a:r>
              <a:rPr sz="1600" spc="-3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Peregrine </a:t>
            </a:r>
            <a:r>
              <a:rPr sz="1600" dirty="0">
                <a:latin typeface="Century Gothic"/>
                <a:cs typeface="Century Gothic"/>
                <a:hlinkClick r:id="rId6"/>
              </a:rPr>
              <a:t>Falcon.</a:t>
            </a:r>
            <a:r>
              <a:rPr sz="1600" spc="-55" dirty="0">
                <a:latin typeface="Century Gothic"/>
                <a:cs typeface="Century Gothic"/>
                <a:hlinkClick r:id="rId6"/>
              </a:rPr>
              <a:t> </a:t>
            </a:r>
            <a:r>
              <a:rPr sz="1600" dirty="0">
                <a:latin typeface="Century Gothic"/>
                <a:cs typeface="Century Gothic"/>
                <a:hlinkClick r:id="rId6"/>
              </a:rPr>
              <a:t>Image</a:t>
            </a:r>
            <a:r>
              <a:rPr sz="1600" spc="-45" dirty="0">
                <a:latin typeface="Century Gothic"/>
                <a:cs typeface="Century Gothic"/>
                <a:hlinkClick r:id="rId6"/>
              </a:rPr>
              <a:t> </a:t>
            </a:r>
            <a:r>
              <a:rPr sz="1600" dirty="0">
                <a:latin typeface="Century Gothic"/>
                <a:cs typeface="Century Gothic"/>
                <a:hlinkClick r:id="rId6"/>
              </a:rPr>
              <a:t>Credit:</a:t>
            </a:r>
            <a:r>
              <a:rPr sz="1600" spc="-30" dirty="0">
                <a:latin typeface="Century Gothic"/>
                <a:cs typeface="Century Gothic"/>
                <a:hlinkClick r:id="rId6"/>
              </a:rPr>
              <a:t> </a:t>
            </a:r>
            <a:r>
              <a:rPr sz="16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Sriram</a:t>
            </a:r>
            <a:r>
              <a:rPr sz="16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 </a:t>
            </a:r>
            <a:r>
              <a:rPr sz="16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and</a:t>
            </a:r>
            <a:r>
              <a:rPr sz="1600" spc="-25" dirty="0">
                <a:solidFill>
                  <a:srgbClr val="136C9A"/>
                </a:solidFill>
                <a:latin typeface="Century Gothic"/>
                <a:cs typeface="Century Gothic"/>
                <a:hlinkClick r:id="rId6"/>
              </a:rPr>
              <a:t> </a:t>
            </a:r>
            <a:r>
              <a:rPr sz="16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Huettmann,</a:t>
            </a:r>
            <a:r>
              <a:rPr sz="1600" u="sng" spc="-3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 </a:t>
            </a:r>
            <a:r>
              <a:rPr sz="16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2017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Absence</a:t>
            </a:r>
            <a:r>
              <a:rPr spc="-85" dirty="0"/>
              <a:t> </a:t>
            </a:r>
            <a:r>
              <a:rPr spc="-20" dirty="0"/>
              <a:t>Data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37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515" y="1267459"/>
            <a:ext cx="895223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0" marR="5080" indent="-368300">
              <a:lnSpc>
                <a:spcPct val="100800"/>
              </a:lnSpc>
              <a:spcBef>
                <a:spcPts val="75"/>
              </a:spcBef>
              <a:buSzPct val="91666"/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species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may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classified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‘absent’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number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of </a:t>
            </a:r>
            <a:r>
              <a:rPr sz="2400" dirty="0">
                <a:latin typeface="Century Gothic"/>
                <a:cs typeface="Century Gothic"/>
              </a:rPr>
              <a:t>reasons,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but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this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does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not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necessarily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denote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absence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suitable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conditions.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716" y="2575052"/>
            <a:ext cx="771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environment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truly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unsuitable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species.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515" y="4443476"/>
            <a:ext cx="7581900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0" marR="26416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suitable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(e.g.,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due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dispersal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limitation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or </a:t>
            </a:r>
            <a:r>
              <a:rPr sz="2400" dirty="0">
                <a:latin typeface="Century Gothic"/>
                <a:cs typeface="Century Gothic"/>
              </a:rPr>
              <a:t>metapopulation</a:t>
            </a:r>
            <a:r>
              <a:rPr sz="2400" spc="-1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dynamics).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2040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Resource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on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pseudo-</a:t>
            </a:r>
            <a:r>
              <a:rPr sz="2400" dirty="0">
                <a:latin typeface="Century Gothic"/>
                <a:cs typeface="Century Gothic"/>
              </a:rPr>
              <a:t>absence:</a:t>
            </a:r>
            <a:r>
              <a:rPr sz="2400" spc="-25" dirty="0">
                <a:latin typeface="Century Gothic"/>
                <a:cs typeface="Century Gothic"/>
              </a:rPr>
              <a:t> </a:t>
            </a:r>
            <a:r>
              <a:rPr sz="2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Massin</a:t>
            </a:r>
            <a:r>
              <a:rPr sz="2400" u="sng" spc="-3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2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et</a:t>
            </a:r>
            <a:r>
              <a:rPr sz="2400" u="sng" spc="-3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2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al,</a:t>
            </a:r>
            <a:r>
              <a:rPr sz="2400" u="sng" spc="-3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24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2012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3467" y="4412995"/>
            <a:ext cx="2164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Century Gothic Bold"/>
                <a:cs typeface="Century Gothic Bold"/>
              </a:rPr>
              <a:t>False</a:t>
            </a:r>
            <a:r>
              <a:rPr sz="2400" b="1" spc="-55" dirty="0">
                <a:solidFill>
                  <a:srgbClr val="FF0000"/>
                </a:solidFill>
                <a:latin typeface="Century Gothic Bold"/>
                <a:cs typeface="Century Gothic Bold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entury Gothic Bold"/>
                <a:cs typeface="Century Gothic Bold"/>
              </a:rPr>
              <a:t>absence</a:t>
            </a:r>
            <a:endParaRPr sz="2400">
              <a:latin typeface="Century Gothic Bold"/>
              <a:cs typeface="Century Gothic 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5716" y="3148076"/>
            <a:ext cx="10241915" cy="131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species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could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not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detected,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even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though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it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was</a:t>
            </a:r>
            <a:endParaRPr sz="2400">
              <a:latin typeface="Century Gothic"/>
              <a:cs typeface="Century Gothic"/>
            </a:endParaRPr>
          </a:p>
          <a:p>
            <a:pPr marL="381000">
              <a:lnSpc>
                <a:spcPts val="2870"/>
              </a:lnSpc>
              <a:tabLst>
                <a:tab pos="8089900" algn="l"/>
              </a:tabLst>
            </a:pPr>
            <a:r>
              <a:rPr sz="3600" spc="-15" baseline="1157" dirty="0">
                <a:latin typeface="Century Gothic"/>
                <a:cs typeface="Century Gothic"/>
              </a:rPr>
              <a:t>present.</a:t>
            </a:r>
            <a:r>
              <a:rPr sz="3600" baseline="1157" dirty="0">
                <a:latin typeface="Century Gothic"/>
                <a:cs typeface="Century Gothic"/>
              </a:rPr>
              <a:t>	</a:t>
            </a:r>
            <a:r>
              <a:rPr sz="2400" b="1" dirty="0">
                <a:solidFill>
                  <a:srgbClr val="FF0000"/>
                </a:solidFill>
                <a:latin typeface="Century Gothic Bold"/>
                <a:cs typeface="Century Gothic Bold"/>
              </a:rPr>
              <a:t>False</a:t>
            </a:r>
            <a:r>
              <a:rPr sz="2400" b="1" spc="-55" dirty="0">
                <a:solidFill>
                  <a:srgbClr val="FF0000"/>
                </a:solidFill>
                <a:latin typeface="Century Gothic Bold"/>
                <a:cs typeface="Century Gothic Bold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entury Gothic Bold"/>
                <a:cs typeface="Century Gothic Bold"/>
              </a:rPr>
              <a:t>absence</a:t>
            </a:r>
            <a:endParaRPr sz="2400">
              <a:latin typeface="Century Gothic Bold"/>
              <a:cs typeface="Century Gothic Bold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species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was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absent,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even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though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environment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53467" y="2608579"/>
            <a:ext cx="2019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B050"/>
                </a:solidFill>
                <a:latin typeface="Century Gothic Bold"/>
                <a:cs typeface="Century Gothic Bold"/>
              </a:rPr>
              <a:t>True</a:t>
            </a:r>
            <a:r>
              <a:rPr sz="2400" b="1" spc="-25" dirty="0">
                <a:solidFill>
                  <a:srgbClr val="00B050"/>
                </a:solidFill>
                <a:latin typeface="Century Gothic Bold"/>
                <a:cs typeface="Century Gothic Bold"/>
              </a:rPr>
              <a:t> </a:t>
            </a:r>
            <a:r>
              <a:rPr sz="2400" b="1" spc="-10" dirty="0">
                <a:solidFill>
                  <a:srgbClr val="00B050"/>
                </a:solidFill>
                <a:latin typeface="Century Gothic Bold"/>
                <a:cs typeface="Century Gothic Bold"/>
              </a:rPr>
              <a:t>absence</a:t>
            </a:r>
            <a:endParaRPr sz="2400">
              <a:latin typeface="Century Gothic Bold"/>
              <a:cs typeface="Century Gothic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Global</a:t>
            </a:r>
            <a:r>
              <a:rPr spc="-90" dirty="0"/>
              <a:t> </a:t>
            </a:r>
            <a:r>
              <a:rPr dirty="0"/>
              <a:t>Biodiversity</a:t>
            </a:r>
            <a:r>
              <a:rPr spc="-90" dirty="0"/>
              <a:t> </a:t>
            </a:r>
            <a:r>
              <a:rPr dirty="0"/>
              <a:t>Information</a:t>
            </a:r>
            <a:r>
              <a:rPr spc="-95" dirty="0"/>
              <a:t> </a:t>
            </a:r>
            <a:r>
              <a:rPr dirty="0"/>
              <a:t>Facility</a:t>
            </a:r>
            <a:r>
              <a:rPr spc="-90" dirty="0"/>
              <a:t> </a:t>
            </a:r>
            <a:r>
              <a:rPr spc="-10" dirty="0"/>
              <a:t>(GBIF)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573" y="874267"/>
            <a:ext cx="4762500" cy="479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https://www.gbif.org</a:t>
            </a:r>
            <a:endParaRPr sz="2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400">
              <a:latin typeface="Century Gothic"/>
              <a:cs typeface="Century Gothic"/>
            </a:endParaRPr>
          </a:p>
          <a:p>
            <a:pPr marL="380365" marR="5080" indent="-368300">
              <a:lnSpc>
                <a:spcPct val="100000"/>
              </a:lnSpc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International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network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and </a:t>
            </a:r>
            <a:r>
              <a:rPr sz="2200" dirty="0">
                <a:latin typeface="Century Gothic"/>
                <a:cs typeface="Century Gothic"/>
              </a:rPr>
              <a:t>research</a:t>
            </a:r>
            <a:r>
              <a:rPr sz="2200" spc="-8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infrastructure</a:t>
            </a:r>
            <a:r>
              <a:rPr sz="2200" spc="-8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funded </a:t>
            </a:r>
            <a:r>
              <a:rPr sz="2200" dirty="0">
                <a:latin typeface="Century Gothic"/>
                <a:cs typeface="Century Gothic"/>
              </a:rPr>
              <a:t>by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world's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governments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530" dirty="0">
                <a:latin typeface="Century Gothic"/>
                <a:cs typeface="Century Gothic"/>
              </a:rPr>
              <a:t>and</a:t>
            </a:r>
            <a:r>
              <a:rPr sz="2200" dirty="0">
                <a:latin typeface="Century Gothic"/>
                <a:cs typeface="Century Gothic"/>
              </a:rPr>
              <a:t> aimed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at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providing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anyone, </a:t>
            </a:r>
            <a:r>
              <a:rPr sz="2200" dirty="0">
                <a:latin typeface="Century Gothic"/>
                <a:cs typeface="Century Gothic"/>
              </a:rPr>
              <a:t>anywhere,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open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access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data </a:t>
            </a:r>
            <a:r>
              <a:rPr sz="2200" dirty="0">
                <a:latin typeface="Century Gothic"/>
                <a:cs typeface="Century Gothic"/>
              </a:rPr>
              <a:t>about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all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types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life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Earth</a:t>
            </a:r>
            <a:endParaRPr sz="2200">
              <a:latin typeface="Century Gothic"/>
              <a:cs typeface="Century Gothic"/>
            </a:endParaRPr>
          </a:p>
          <a:p>
            <a:pPr marL="380365" marR="578485" indent="-368300">
              <a:lnSpc>
                <a:spcPts val="2590"/>
              </a:lnSpc>
              <a:spcBef>
                <a:spcPts val="894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Nearly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1.5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billon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0" dirty="0">
                <a:latin typeface="Century Gothic"/>
                <a:cs typeface="Century Gothic"/>
              </a:rPr>
              <a:t>occurrence </a:t>
            </a:r>
            <a:r>
              <a:rPr sz="2200" spc="-10" dirty="0">
                <a:latin typeface="Century Gothic"/>
                <a:cs typeface="Century Gothic"/>
              </a:rPr>
              <a:t>records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60%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all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named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species</a:t>
            </a:r>
            <a:endParaRPr sz="2200">
              <a:latin typeface="Century Gothic"/>
              <a:cs typeface="Century Gothic"/>
            </a:endParaRPr>
          </a:p>
          <a:p>
            <a:pPr marL="380365" marR="849630" indent="-368300">
              <a:lnSpc>
                <a:spcPct val="101800"/>
              </a:lnSpc>
              <a:spcBef>
                <a:spcPts val="72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standards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open </a:t>
            </a:r>
            <a:r>
              <a:rPr sz="2200" spc="-10" dirty="0">
                <a:latin typeface="Century Gothic"/>
                <a:cs typeface="Century Gothic"/>
              </a:rPr>
              <a:t>access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1165" y="1739152"/>
            <a:ext cx="6627948" cy="39535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Global</a:t>
            </a:r>
            <a:r>
              <a:rPr spc="-90" dirty="0"/>
              <a:t> </a:t>
            </a:r>
            <a:r>
              <a:rPr dirty="0"/>
              <a:t>Biodiversity</a:t>
            </a:r>
            <a:r>
              <a:rPr spc="-90" dirty="0"/>
              <a:t> </a:t>
            </a:r>
            <a:r>
              <a:rPr dirty="0"/>
              <a:t>Information</a:t>
            </a:r>
            <a:r>
              <a:rPr spc="-95" dirty="0"/>
              <a:t> </a:t>
            </a:r>
            <a:r>
              <a:rPr dirty="0"/>
              <a:t>Facility</a:t>
            </a:r>
            <a:r>
              <a:rPr spc="-90" dirty="0"/>
              <a:t> </a:t>
            </a:r>
            <a:r>
              <a:rPr spc="-10" dirty="0"/>
              <a:t>(</a:t>
            </a:r>
            <a:r>
              <a:rPr lang="en-US" spc="-10" dirty="0"/>
              <a:t>OBIS</a:t>
            </a:r>
            <a:r>
              <a:rPr spc="-10" dirty="0"/>
              <a:t>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90" y="1414074"/>
            <a:ext cx="4762500" cy="39165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https://www.</a:t>
            </a:r>
            <a:r>
              <a:rPr lang="en-US"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obis</a:t>
            </a: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.org</a:t>
            </a:r>
            <a:endParaRPr sz="24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400" dirty="0">
              <a:latin typeface="Century Gothic"/>
              <a:cs typeface="Century Gothic"/>
            </a:endParaRPr>
          </a:p>
          <a:p>
            <a:pPr marL="380365" marR="5080" indent="-368300">
              <a:lnSpc>
                <a:spcPct val="100000"/>
              </a:lnSpc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International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network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aimed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at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providing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anyone, </a:t>
            </a:r>
            <a:r>
              <a:rPr sz="2200" dirty="0">
                <a:latin typeface="Century Gothic"/>
                <a:cs typeface="Century Gothic"/>
              </a:rPr>
              <a:t>anywhere,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open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access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lang="en-US" sz="2200" spc="-25" dirty="0">
                <a:latin typeface="Century Gothic"/>
                <a:cs typeface="Century Gothic"/>
              </a:rPr>
              <a:t>marine biodiversity and location </a:t>
            </a:r>
            <a:r>
              <a:rPr sz="2200" spc="-20" dirty="0">
                <a:latin typeface="Century Gothic"/>
                <a:cs typeface="Century Gothic"/>
              </a:rPr>
              <a:t>data</a:t>
            </a:r>
            <a:r>
              <a:rPr lang="en-US" sz="2200" spc="-20" dirty="0">
                <a:latin typeface="Century Gothic"/>
                <a:cs typeface="Century Gothic"/>
              </a:rPr>
              <a:t>.</a:t>
            </a:r>
          </a:p>
          <a:p>
            <a:pPr marL="380365" marR="5080" indent="-368300">
              <a:lnSpc>
                <a:spcPct val="100000"/>
              </a:lnSpc>
              <a:buFont typeface="Arial"/>
              <a:buChar char="•"/>
              <a:tabLst>
                <a:tab pos="380365" algn="l"/>
              </a:tabLst>
            </a:pPr>
            <a:r>
              <a:rPr lang="en-US" sz="2200" spc="-25" dirty="0">
                <a:latin typeface="Century Gothic"/>
                <a:cs typeface="Century Gothic"/>
              </a:rPr>
              <a:t>Over a million </a:t>
            </a:r>
            <a:r>
              <a:rPr sz="2200" spc="-100" dirty="0">
                <a:latin typeface="Century Gothic"/>
                <a:cs typeface="Century Gothic"/>
              </a:rPr>
              <a:t>occurrence </a:t>
            </a:r>
            <a:r>
              <a:rPr sz="2200" spc="-10" dirty="0">
                <a:latin typeface="Century Gothic"/>
                <a:cs typeface="Century Gothic"/>
              </a:rPr>
              <a:t>records</a:t>
            </a:r>
            <a:r>
              <a:rPr lang="en-US" sz="2200" spc="-10" dirty="0">
                <a:latin typeface="Century Gothic"/>
                <a:cs typeface="Century Gothic"/>
              </a:rPr>
              <a:t>, but sparse in the Indian Ocean</a:t>
            </a:r>
            <a:endParaRPr sz="2200" dirty="0">
              <a:latin typeface="Century Gothic"/>
              <a:cs typeface="Century Gothic"/>
            </a:endParaRPr>
          </a:p>
          <a:p>
            <a:pPr marL="380365" marR="849630" indent="-368300">
              <a:lnSpc>
                <a:spcPct val="101800"/>
              </a:lnSpc>
              <a:spcBef>
                <a:spcPts val="72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standards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open </a:t>
            </a:r>
            <a:r>
              <a:rPr sz="2200" spc="-10" dirty="0">
                <a:latin typeface="Century Gothic"/>
                <a:cs typeface="Century Gothic"/>
              </a:rPr>
              <a:t>access</a:t>
            </a:r>
            <a:endParaRPr sz="2200" dirty="0">
              <a:latin typeface="Century Gothic"/>
              <a:cs typeface="Century Gothic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61A0E1-C7DF-C45C-3475-75B77A06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524000"/>
            <a:ext cx="6319352" cy="33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490" y="338835"/>
            <a:ext cx="1036066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Spatial Ecological Analysis of </a:t>
            </a:r>
            <a:r>
              <a:rPr lang="en-US" dirty="0" err="1"/>
              <a:t>Megavertebrate</a:t>
            </a:r>
            <a:r>
              <a:rPr lang="en-US" dirty="0"/>
              <a:t> Populations </a:t>
            </a:r>
            <a:r>
              <a:rPr spc="-10" dirty="0"/>
              <a:t>(</a:t>
            </a:r>
            <a:r>
              <a:rPr lang="en-US" spc="-10" dirty="0"/>
              <a:t>OBIS-SEAMAP</a:t>
            </a:r>
            <a:r>
              <a:rPr spc="-10" dirty="0"/>
              <a:t>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352" y="1752600"/>
            <a:ext cx="4144310" cy="20826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100"/>
              </a:spcBef>
            </a:pPr>
            <a:r>
              <a:rPr lang="en-US" sz="20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https://seamap.env.duke.edu/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400" dirty="0">
              <a:latin typeface="Century Gothic"/>
              <a:cs typeface="Century Gothic"/>
            </a:endParaRPr>
          </a:p>
          <a:p>
            <a:pPr marL="380365" marR="5080" indent="-368300">
              <a:lnSpc>
                <a:spcPct val="100000"/>
              </a:lnSpc>
              <a:buFont typeface="Arial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In the OBIS network and focused on marine mammals, seabirds, sea turtles, sharks and rays</a:t>
            </a:r>
            <a:endParaRPr sz="2200" dirty="0"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EE8A0-C9F6-5A95-BD91-654D254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38" y="1527405"/>
            <a:ext cx="7268761" cy="40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3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897</Words>
  <Application>Microsoft Macintosh PowerPoint</Application>
  <PresentationFormat>Widescreen</PresentationFormat>
  <Paragraphs>141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Century Gothic Bold</vt:lpstr>
      <vt:lpstr>Wingdings</vt:lpstr>
      <vt:lpstr>Office Theme</vt:lpstr>
      <vt:lpstr>PowerPoint Presentation</vt:lpstr>
      <vt:lpstr>SDM Overview</vt:lpstr>
      <vt:lpstr>PowerPoint Presentation</vt:lpstr>
      <vt:lpstr>Occurrence Data</vt:lpstr>
      <vt:lpstr>Occurrence</vt:lpstr>
      <vt:lpstr>Absence Data</vt:lpstr>
      <vt:lpstr>Global Biodiversity Information Facility (GBIF)</vt:lpstr>
      <vt:lpstr>Global Biodiversity Information Facility (OBIS)</vt:lpstr>
      <vt:lpstr>Spatial Ecological Analysis of Megavertebrate Populations (OBIS-SEAMAP)</vt:lpstr>
      <vt:lpstr>NOAA Dismap</vt:lpstr>
      <vt:lpstr>PowerPoint Presentation</vt:lpstr>
      <vt:lpstr>iNaturalist</vt:lpstr>
      <vt:lpstr>Movebank</vt:lpstr>
      <vt:lpstr>Wildlife Insights</vt:lpstr>
      <vt:lpstr>Map of Life (MOL)</vt:lpstr>
      <vt:lpstr>eBird</vt:lpstr>
      <vt:lpstr>Early Detection and Distribution Mapping System (EDDMaps)</vt:lpstr>
      <vt:lpstr>ARSET Contacts for this training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Eli Holmes</cp:lastModifiedBy>
  <cp:revision>7</cp:revision>
  <dcterms:created xsi:type="dcterms:W3CDTF">2023-09-09T05:03:02Z</dcterms:created>
  <dcterms:modified xsi:type="dcterms:W3CDTF">2023-09-09T07:52:52Z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2021-08-09T00:00:00Z</vt:filetime>
  </property>
  <property fmtid="{D5CDD505-2E9C-101B-9397-08002B2CF9AE}" pid="3" name="LastSaved">
    <vt:filetime>2023-09-09T00:00:00Z</vt:filetime>
  </property>
  <property fmtid="{D5CDD505-2E9C-101B-9397-08002B2CF9AE}" pid="4" name="Producer">
    <vt:lpwstr>macOS Version 10.15.7 (Build 19H1323) Quartz PDFContext</vt:lpwstr>
  </property>
</Properties>
</file>